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2" r:id="rId4"/>
    <p:sldId id="258" r:id="rId5"/>
    <p:sldId id="261" r:id="rId6"/>
    <p:sldId id="297" r:id="rId7"/>
    <p:sldId id="273" r:id="rId8"/>
    <p:sldId id="257" r:id="rId9"/>
    <p:sldId id="284" r:id="rId10"/>
    <p:sldId id="305" r:id="rId11"/>
    <p:sldId id="296" r:id="rId12"/>
    <p:sldId id="306" r:id="rId13"/>
    <p:sldId id="302" r:id="rId14"/>
    <p:sldId id="298" r:id="rId15"/>
    <p:sldId id="300" r:id="rId16"/>
    <p:sldId id="301" r:id="rId17"/>
    <p:sldId id="303" r:id="rId18"/>
    <p:sldId id="304" r:id="rId19"/>
    <p:sldId id="280" r:id="rId20"/>
    <p:sldId id="290" r:id="rId2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6327"/>
  </p:normalViewPr>
  <p:slideViewPr>
    <p:cSldViewPr snapToGrid="0">
      <p:cViewPr varScale="1">
        <p:scale>
          <a:sx n="74" d="100"/>
          <a:sy n="74" d="100"/>
        </p:scale>
        <p:origin x="28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38D0E-C1CE-4CBC-A3EF-24CF07AFDA1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02D54D-FD88-48AC-B3EF-5A79F4F67196}">
      <dgm:prSet/>
      <dgm:spPr/>
      <dgm:t>
        <a:bodyPr/>
        <a:lstStyle/>
        <a:p>
          <a:r>
            <a:rPr lang="en-US" b="1" dirty="0"/>
            <a:t>Unit Testing</a:t>
          </a:r>
          <a:r>
            <a:rPr lang="en-US" dirty="0"/>
            <a:t> on individual classes and components and individual modules</a:t>
          </a:r>
        </a:p>
      </dgm:t>
    </dgm:pt>
    <dgm:pt modelId="{3910F614-799A-46CC-A995-D7D197B0F7E8}" type="parTrans" cxnId="{C740EE4C-9906-4780-9649-3037AFAD66DC}">
      <dgm:prSet/>
      <dgm:spPr/>
      <dgm:t>
        <a:bodyPr/>
        <a:lstStyle/>
        <a:p>
          <a:endParaRPr lang="en-US"/>
        </a:p>
      </dgm:t>
    </dgm:pt>
    <dgm:pt modelId="{2B664E87-DE4D-4D08-AB51-A5D7F95A657B}" type="sibTrans" cxnId="{C740EE4C-9906-4780-9649-3037AFAD66DC}">
      <dgm:prSet/>
      <dgm:spPr/>
      <dgm:t>
        <a:bodyPr/>
        <a:lstStyle/>
        <a:p>
          <a:endParaRPr lang="en-US"/>
        </a:p>
      </dgm:t>
    </dgm:pt>
    <dgm:pt modelId="{F1D11904-0AED-4B4B-B129-81A730AD16A8}">
      <dgm:prSet/>
      <dgm:spPr/>
      <dgm:t>
        <a:bodyPr/>
        <a:lstStyle/>
        <a:p>
          <a:r>
            <a:rPr lang="en-US" b="1" dirty="0"/>
            <a:t>QA testing</a:t>
          </a:r>
          <a:endParaRPr lang="en-US" dirty="0"/>
        </a:p>
      </dgm:t>
    </dgm:pt>
    <dgm:pt modelId="{6A82663B-F1A7-4691-BB98-D61CFDDC869E}" type="parTrans" cxnId="{CE266500-E9ED-497F-8511-CD95F1831CB8}">
      <dgm:prSet/>
      <dgm:spPr/>
      <dgm:t>
        <a:bodyPr/>
        <a:lstStyle/>
        <a:p>
          <a:endParaRPr lang="en-US"/>
        </a:p>
      </dgm:t>
    </dgm:pt>
    <dgm:pt modelId="{C45B9359-7C1F-4855-B1C4-7C97F52746A0}" type="sibTrans" cxnId="{CE266500-E9ED-497F-8511-CD95F1831CB8}">
      <dgm:prSet/>
      <dgm:spPr/>
      <dgm:t>
        <a:bodyPr/>
        <a:lstStyle/>
        <a:p>
          <a:endParaRPr lang="en-US"/>
        </a:p>
      </dgm:t>
    </dgm:pt>
    <dgm:pt modelId="{EC27D413-E6E2-45B2-8D83-1F4B6AC23A5B}">
      <dgm:prSet/>
      <dgm:spPr/>
      <dgm:t>
        <a:bodyPr/>
        <a:lstStyle/>
        <a:p>
          <a:r>
            <a:rPr lang="en-US" b="1" dirty="0"/>
            <a:t>Acceptance Testing</a:t>
          </a:r>
          <a:r>
            <a:rPr lang="en-US" dirty="0"/>
            <a:t> for system requirements</a:t>
          </a:r>
        </a:p>
      </dgm:t>
    </dgm:pt>
    <dgm:pt modelId="{DF73A2B5-BC12-4109-8CC9-CF635159FBF2}" type="parTrans" cxnId="{76412967-5738-4180-98AD-0383F1211640}">
      <dgm:prSet/>
      <dgm:spPr/>
      <dgm:t>
        <a:bodyPr/>
        <a:lstStyle/>
        <a:p>
          <a:endParaRPr lang="en-US"/>
        </a:p>
      </dgm:t>
    </dgm:pt>
    <dgm:pt modelId="{B566B08A-72C3-4F7A-A4F7-4983ED8AD259}" type="sibTrans" cxnId="{76412967-5738-4180-98AD-0383F1211640}">
      <dgm:prSet/>
      <dgm:spPr/>
      <dgm:t>
        <a:bodyPr/>
        <a:lstStyle/>
        <a:p>
          <a:endParaRPr lang="en-US"/>
        </a:p>
      </dgm:t>
    </dgm:pt>
    <dgm:pt modelId="{17CDE152-B9C7-4983-8FE0-D216F52D6B22}">
      <dgm:prSet/>
      <dgm:spPr/>
      <dgm:t>
        <a:bodyPr/>
        <a:lstStyle/>
        <a:p>
          <a:r>
            <a:rPr lang="en-US" b="1"/>
            <a:t>Manual UI/UX Testing </a:t>
          </a:r>
          <a:r>
            <a:rPr lang="en-US"/>
            <a:t>with users</a:t>
          </a:r>
        </a:p>
      </dgm:t>
    </dgm:pt>
    <dgm:pt modelId="{5E3DBDB5-99EB-4FF7-B69C-2E86B6288925}" type="parTrans" cxnId="{2E629960-1F6C-4B72-8DDE-1FB2B2CBF6E3}">
      <dgm:prSet/>
      <dgm:spPr/>
      <dgm:t>
        <a:bodyPr/>
        <a:lstStyle/>
        <a:p>
          <a:endParaRPr lang="en-US"/>
        </a:p>
      </dgm:t>
    </dgm:pt>
    <dgm:pt modelId="{EE030CF4-618A-4182-815C-BE492AA01BAE}" type="sibTrans" cxnId="{2E629960-1F6C-4B72-8DDE-1FB2B2CBF6E3}">
      <dgm:prSet/>
      <dgm:spPr/>
      <dgm:t>
        <a:bodyPr/>
        <a:lstStyle/>
        <a:p>
          <a:endParaRPr lang="en-US"/>
        </a:p>
      </dgm:t>
    </dgm:pt>
    <dgm:pt modelId="{55588ACF-E984-46D3-8680-B26852510DF7}">
      <dgm:prSet/>
      <dgm:spPr/>
      <dgm:t>
        <a:bodyPr/>
        <a:lstStyle/>
        <a:p>
          <a:r>
            <a:rPr lang="en-US" dirty="0"/>
            <a:t>Test for security vulnerabilities</a:t>
          </a:r>
        </a:p>
      </dgm:t>
    </dgm:pt>
    <dgm:pt modelId="{3B259BEE-82F8-44D8-94AB-3B130AA3A975}" type="parTrans" cxnId="{05ECD1ED-9E38-4861-B110-F34BCD8579CF}">
      <dgm:prSet/>
      <dgm:spPr/>
      <dgm:t>
        <a:bodyPr/>
        <a:lstStyle/>
        <a:p>
          <a:endParaRPr lang="en-US"/>
        </a:p>
      </dgm:t>
    </dgm:pt>
    <dgm:pt modelId="{2E3C1A08-D54D-47FF-9948-8788C29697C6}" type="sibTrans" cxnId="{05ECD1ED-9E38-4861-B110-F34BCD8579CF}">
      <dgm:prSet/>
      <dgm:spPr/>
      <dgm:t>
        <a:bodyPr/>
        <a:lstStyle/>
        <a:p>
          <a:endParaRPr lang="en-US"/>
        </a:p>
      </dgm:t>
    </dgm:pt>
    <dgm:pt modelId="{E4A41C33-3A4B-4378-8C45-37ACB59C91FD}">
      <dgm:prSet/>
      <dgm:spPr/>
      <dgm:t>
        <a:bodyPr/>
        <a:lstStyle/>
        <a:p>
          <a:r>
            <a:rPr lang="en-US"/>
            <a:t>Test performance under high user load</a:t>
          </a:r>
        </a:p>
      </dgm:t>
    </dgm:pt>
    <dgm:pt modelId="{BA301BEC-423A-4CC6-B8A7-297B2F14303C}" type="parTrans" cxnId="{AB75D742-BA37-408F-8292-025BD817A0DC}">
      <dgm:prSet/>
      <dgm:spPr/>
      <dgm:t>
        <a:bodyPr/>
        <a:lstStyle/>
        <a:p>
          <a:endParaRPr lang="en-US"/>
        </a:p>
      </dgm:t>
    </dgm:pt>
    <dgm:pt modelId="{C119D15E-9528-489B-803F-BDFC7A4D5384}" type="sibTrans" cxnId="{AB75D742-BA37-408F-8292-025BD817A0DC}">
      <dgm:prSet/>
      <dgm:spPr/>
      <dgm:t>
        <a:bodyPr/>
        <a:lstStyle/>
        <a:p>
          <a:endParaRPr lang="en-US"/>
        </a:p>
      </dgm:t>
    </dgm:pt>
    <dgm:pt modelId="{CC488AC8-B33D-4069-9369-6E80BB0100AB}" type="pres">
      <dgm:prSet presAssocID="{0CC38D0E-C1CE-4CBC-A3EF-24CF07AFDA17}" presName="diagram" presStyleCnt="0">
        <dgm:presLayoutVars>
          <dgm:dir/>
          <dgm:resizeHandles val="exact"/>
        </dgm:presLayoutVars>
      </dgm:prSet>
      <dgm:spPr/>
    </dgm:pt>
    <dgm:pt modelId="{AF4E66D3-F11A-495A-AE37-13881857B921}" type="pres">
      <dgm:prSet presAssocID="{7B02D54D-FD88-48AC-B3EF-5A79F4F67196}" presName="node" presStyleLbl="node1" presStyleIdx="0" presStyleCnt="6">
        <dgm:presLayoutVars>
          <dgm:bulletEnabled val="1"/>
        </dgm:presLayoutVars>
      </dgm:prSet>
      <dgm:spPr/>
    </dgm:pt>
    <dgm:pt modelId="{A8B48156-E9FC-4C1E-A4DF-6E2C30C44007}" type="pres">
      <dgm:prSet presAssocID="{2B664E87-DE4D-4D08-AB51-A5D7F95A657B}" presName="sibTrans" presStyleCnt="0"/>
      <dgm:spPr/>
    </dgm:pt>
    <dgm:pt modelId="{D1C76FCF-137A-4C71-AF8F-C9AC6ACFA73C}" type="pres">
      <dgm:prSet presAssocID="{F1D11904-0AED-4B4B-B129-81A730AD16A8}" presName="node" presStyleLbl="node1" presStyleIdx="1" presStyleCnt="6">
        <dgm:presLayoutVars>
          <dgm:bulletEnabled val="1"/>
        </dgm:presLayoutVars>
      </dgm:prSet>
      <dgm:spPr/>
    </dgm:pt>
    <dgm:pt modelId="{CE4352C0-206B-4BC0-8471-E17D21ADC03F}" type="pres">
      <dgm:prSet presAssocID="{C45B9359-7C1F-4855-B1C4-7C97F52746A0}" presName="sibTrans" presStyleCnt="0"/>
      <dgm:spPr/>
    </dgm:pt>
    <dgm:pt modelId="{140EC8B4-F814-46F8-89FD-ADED6AF511A2}" type="pres">
      <dgm:prSet presAssocID="{EC27D413-E6E2-45B2-8D83-1F4B6AC23A5B}" presName="node" presStyleLbl="node1" presStyleIdx="2" presStyleCnt="6">
        <dgm:presLayoutVars>
          <dgm:bulletEnabled val="1"/>
        </dgm:presLayoutVars>
      </dgm:prSet>
      <dgm:spPr/>
    </dgm:pt>
    <dgm:pt modelId="{592393F0-CC9C-49E0-A28D-6B8552B10C4D}" type="pres">
      <dgm:prSet presAssocID="{B566B08A-72C3-4F7A-A4F7-4983ED8AD259}" presName="sibTrans" presStyleCnt="0"/>
      <dgm:spPr/>
    </dgm:pt>
    <dgm:pt modelId="{AB70B07B-4BC0-4DD7-A7B4-C287E14BB1EF}" type="pres">
      <dgm:prSet presAssocID="{17CDE152-B9C7-4983-8FE0-D216F52D6B22}" presName="node" presStyleLbl="node1" presStyleIdx="3" presStyleCnt="6">
        <dgm:presLayoutVars>
          <dgm:bulletEnabled val="1"/>
        </dgm:presLayoutVars>
      </dgm:prSet>
      <dgm:spPr/>
    </dgm:pt>
    <dgm:pt modelId="{A42EAD76-7C16-4194-93CD-215AC1026D78}" type="pres">
      <dgm:prSet presAssocID="{EE030CF4-618A-4182-815C-BE492AA01BAE}" presName="sibTrans" presStyleCnt="0"/>
      <dgm:spPr/>
    </dgm:pt>
    <dgm:pt modelId="{55754141-BD37-44A3-AC23-B74B15D9292B}" type="pres">
      <dgm:prSet presAssocID="{55588ACF-E984-46D3-8680-B26852510DF7}" presName="node" presStyleLbl="node1" presStyleIdx="4" presStyleCnt="6">
        <dgm:presLayoutVars>
          <dgm:bulletEnabled val="1"/>
        </dgm:presLayoutVars>
      </dgm:prSet>
      <dgm:spPr/>
    </dgm:pt>
    <dgm:pt modelId="{6B439F94-16AC-4587-9286-FD03FDFE32D3}" type="pres">
      <dgm:prSet presAssocID="{2E3C1A08-D54D-47FF-9948-8788C29697C6}" presName="sibTrans" presStyleCnt="0"/>
      <dgm:spPr/>
    </dgm:pt>
    <dgm:pt modelId="{C50E3DA5-8965-4327-BBDB-82EFD940BFE2}" type="pres">
      <dgm:prSet presAssocID="{E4A41C33-3A4B-4378-8C45-37ACB59C91FD}" presName="node" presStyleLbl="node1" presStyleIdx="5" presStyleCnt="6">
        <dgm:presLayoutVars>
          <dgm:bulletEnabled val="1"/>
        </dgm:presLayoutVars>
      </dgm:prSet>
      <dgm:spPr/>
    </dgm:pt>
  </dgm:ptLst>
  <dgm:cxnLst>
    <dgm:cxn modelId="{CE266500-E9ED-497F-8511-CD95F1831CB8}" srcId="{0CC38D0E-C1CE-4CBC-A3EF-24CF07AFDA17}" destId="{F1D11904-0AED-4B4B-B129-81A730AD16A8}" srcOrd="1" destOrd="0" parTransId="{6A82663B-F1A7-4691-BB98-D61CFDDC869E}" sibTransId="{C45B9359-7C1F-4855-B1C4-7C97F52746A0}"/>
    <dgm:cxn modelId="{764B4D5D-976E-4F0E-B7E3-15E110536D32}" type="presOf" srcId="{F1D11904-0AED-4B4B-B129-81A730AD16A8}" destId="{D1C76FCF-137A-4C71-AF8F-C9AC6ACFA73C}" srcOrd="0" destOrd="0" presId="urn:microsoft.com/office/officeart/2005/8/layout/default"/>
    <dgm:cxn modelId="{2E629960-1F6C-4B72-8DDE-1FB2B2CBF6E3}" srcId="{0CC38D0E-C1CE-4CBC-A3EF-24CF07AFDA17}" destId="{17CDE152-B9C7-4983-8FE0-D216F52D6B22}" srcOrd="3" destOrd="0" parTransId="{5E3DBDB5-99EB-4FF7-B69C-2E86B6288925}" sibTransId="{EE030CF4-618A-4182-815C-BE492AA01BAE}"/>
    <dgm:cxn modelId="{AB75D742-BA37-408F-8292-025BD817A0DC}" srcId="{0CC38D0E-C1CE-4CBC-A3EF-24CF07AFDA17}" destId="{E4A41C33-3A4B-4378-8C45-37ACB59C91FD}" srcOrd="5" destOrd="0" parTransId="{BA301BEC-423A-4CC6-B8A7-297B2F14303C}" sibTransId="{C119D15E-9528-489B-803F-BDFC7A4D5384}"/>
    <dgm:cxn modelId="{76412967-5738-4180-98AD-0383F1211640}" srcId="{0CC38D0E-C1CE-4CBC-A3EF-24CF07AFDA17}" destId="{EC27D413-E6E2-45B2-8D83-1F4B6AC23A5B}" srcOrd="2" destOrd="0" parTransId="{DF73A2B5-BC12-4109-8CC9-CF635159FBF2}" sibTransId="{B566B08A-72C3-4F7A-A4F7-4983ED8AD259}"/>
    <dgm:cxn modelId="{C740EE4C-9906-4780-9649-3037AFAD66DC}" srcId="{0CC38D0E-C1CE-4CBC-A3EF-24CF07AFDA17}" destId="{7B02D54D-FD88-48AC-B3EF-5A79F4F67196}" srcOrd="0" destOrd="0" parTransId="{3910F614-799A-46CC-A995-D7D197B0F7E8}" sibTransId="{2B664E87-DE4D-4D08-AB51-A5D7F95A657B}"/>
    <dgm:cxn modelId="{96C7BF55-7F40-46E2-9949-BD3BB50B3CCB}" type="presOf" srcId="{17CDE152-B9C7-4983-8FE0-D216F52D6B22}" destId="{AB70B07B-4BC0-4DD7-A7B4-C287E14BB1EF}" srcOrd="0" destOrd="0" presId="urn:microsoft.com/office/officeart/2005/8/layout/default"/>
    <dgm:cxn modelId="{0957C680-A367-404D-B2A4-4C00AB889CDC}" type="presOf" srcId="{EC27D413-E6E2-45B2-8D83-1F4B6AC23A5B}" destId="{140EC8B4-F814-46F8-89FD-ADED6AF511A2}" srcOrd="0" destOrd="0" presId="urn:microsoft.com/office/officeart/2005/8/layout/default"/>
    <dgm:cxn modelId="{ADED7793-8DFF-4653-885A-F2701DE79066}" type="presOf" srcId="{E4A41C33-3A4B-4378-8C45-37ACB59C91FD}" destId="{C50E3DA5-8965-4327-BBDB-82EFD940BFE2}" srcOrd="0" destOrd="0" presId="urn:microsoft.com/office/officeart/2005/8/layout/default"/>
    <dgm:cxn modelId="{E7FF869F-CF9C-40AB-BDDE-0FFFADEAB0DD}" type="presOf" srcId="{0CC38D0E-C1CE-4CBC-A3EF-24CF07AFDA17}" destId="{CC488AC8-B33D-4069-9369-6E80BB0100AB}" srcOrd="0" destOrd="0" presId="urn:microsoft.com/office/officeart/2005/8/layout/default"/>
    <dgm:cxn modelId="{9F1935E9-A968-43BD-B278-4D38C47FF05A}" type="presOf" srcId="{55588ACF-E984-46D3-8680-B26852510DF7}" destId="{55754141-BD37-44A3-AC23-B74B15D9292B}" srcOrd="0" destOrd="0" presId="urn:microsoft.com/office/officeart/2005/8/layout/default"/>
    <dgm:cxn modelId="{05ECD1ED-9E38-4861-B110-F34BCD8579CF}" srcId="{0CC38D0E-C1CE-4CBC-A3EF-24CF07AFDA17}" destId="{55588ACF-E984-46D3-8680-B26852510DF7}" srcOrd="4" destOrd="0" parTransId="{3B259BEE-82F8-44D8-94AB-3B130AA3A975}" sibTransId="{2E3C1A08-D54D-47FF-9948-8788C29697C6}"/>
    <dgm:cxn modelId="{F26FDCF2-8C15-4F89-AFAB-80DF803385AB}" type="presOf" srcId="{7B02D54D-FD88-48AC-B3EF-5A79F4F67196}" destId="{AF4E66D3-F11A-495A-AE37-13881857B921}" srcOrd="0" destOrd="0" presId="urn:microsoft.com/office/officeart/2005/8/layout/default"/>
    <dgm:cxn modelId="{A7A42174-92BE-482B-9013-FDE51BD50052}" type="presParOf" srcId="{CC488AC8-B33D-4069-9369-6E80BB0100AB}" destId="{AF4E66D3-F11A-495A-AE37-13881857B921}" srcOrd="0" destOrd="0" presId="urn:microsoft.com/office/officeart/2005/8/layout/default"/>
    <dgm:cxn modelId="{E33819F1-39B0-42B8-B7A9-0F52E0034151}" type="presParOf" srcId="{CC488AC8-B33D-4069-9369-6E80BB0100AB}" destId="{A8B48156-E9FC-4C1E-A4DF-6E2C30C44007}" srcOrd="1" destOrd="0" presId="urn:microsoft.com/office/officeart/2005/8/layout/default"/>
    <dgm:cxn modelId="{6A813EEF-0BFF-4536-BBB1-9646DC94EB0B}" type="presParOf" srcId="{CC488AC8-B33D-4069-9369-6E80BB0100AB}" destId="{D1C76FCF-137A-4C71-AF8F-C9AC6ACFA73C}" srcOrd="2" destOrd="0" presId="urn:microsoft.com/office/officeart/2005/8/layout/default"/>
    <dgm:cxn modelId="{A9D46014-90AC-4C2F-8244-90B7594903B6}" type="presParOf" srcId="{CC488AC8-B33D-4069-9369-6E80BB0100AB}" destId="{CE4352C0-206B-4BC0-8471-E17D21ADC03F}" srcOrd="3" destOrd="0" presId="urn:microsoft.com/office/officeart/2005/8/layout/default"/>
    <dgm:cxn modelId="{F2557A80-1BC0-4AF2-9EA1-79FA7F5A9083}" type="presParOf" srcId="{CC488AC8-B33D-4069-9369-6E80BB0100AB}" destId="{140EC8B4-F814-46F8-89FD-ADED6AF511A2}" srcOrd="4" destOrd="0" presId="urn:microsoft.com/office/officeart/2005/8/layout/default"/>
    <dgm:cxn modelId="{47D59AF3-5FA1-4975-9499-F038855CE48D}" type="presParOf" srcId="{CC488AC8-B33D-4069-9369-6E80BB0100AB}" destId="{592393F0-CC9C-49E0-A28D-6B8552B10C4D}" srcOrd="5" destOrd="0" presId="urn:microsoft.com/office/officeart/2005/8/layout/default"/>
    <dgm:cxn modelId="{BE4E87F4-321D-4EC5-B075-3598931EC398}" type="presParOf" srcId="{CC488AC8-B33D-4069-9369-6E80BB0100AB}" destId="{AB70B07B-4BC0-4DD7-A7B4-C287E14BB1EF}" srcOrd="6" destOrd="0" presId="urn:microsoft.com/office/officeart/2005/8/layout/default"/>
    <dgm:cxn modelId="{B8B9A327-FAA8-4B19-ADF6-DDCDB48D76AB}" type="presParOf" srcId="{CC488AC8-B33D-4069-9369-6E80BB0100AB}" destId="{A42EAD76-7C16-4194-93CD-215AC1026D78}" srcOrd="7" destOrd="0" presId="urn:microsoft.com/office/officeart/2005/8/layout/default"/>
    <dgm:cxn modelId="{2E2A01F8-3AAF-4085-B87B-5D1A41A22611}" type="presParOf" srcId="{CC488AC8-B33D-4069-9369-6E80BB0100AB}" destId="{55754141-BD37-44A3-AC23-B74B15D9292B}" srcOrd="8" destOrd="0" presId="urn:microsoft.com/office/officeart/2005/8/layout/default"/>
    <dgm:cxn modelId="{8A56DB8E-B867-42FF-8E02-8CCD7AF2FABC}" type="presParOf" srcId="{CC488AC8-B33D-4069-9369-6E80BB0100AB}" destId="{6B439F94-16AC-4587-9286-FD03FDFE32D3}" srcOrd="9" destOrd="0" presId="urn:microsoft.com/office/officeart/2005/8/layout/default"/>
    <dgm:cxn modelId="{5873B5FD-837F-47B9-A8CE-37146587A696}" type="presParOf" srcId="{CC488AC8-B33D-4069-9369-6E80BB0100AB}" destId="{C50E3DA5-8965-4327-BBDB-82EFD940BFE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E66D3-F11A-495A-AE37-13881857B921}">
      <dsp:nvSpPr>
        <dsp:cNvPr id="0" name=""/>
        <dsp:cNvSpPr/>
      </dsp:nvSpPr>
      <dsp:spPr>
        <a:xfrm>
          <a:off x="0" y="36934"/>
          <a:ext cx="3037581" cy="18225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Unit Testing</a:t>
          </a:r>
          <a:r>
            <a:rPr lang="en-US" sz="2700" kern="1200" dirty="0"/>
            <a:t> on individual classes and components and individual modules</a:t>
          </a:r>
        </a:p>
      </dsp:txBody>
      <dsp:txXfrm>
        <a:off x="0" y="36934"/>
        <a:ext cx="3037581" cy="1822549"/>
      </dsp:txXfrm>
    </dsp:sp>
    <dsp:sp modelId="{D1C76FCF-137A-4C71-AF8F-C9AC6ACFA73C}">
      <dsp:nvSpPr>
        <dsp:cNvPr id="0" name=""/>
        <dsp:cNvSpPr/>
      </dsp:nvSpPr>
      <dsp:spPr>
        <a:xfrm>
          <a:off x="3341340" y="36934"/>
          <a:ext cx="3037581" cy="1822549"/>
        </a:xfrm>
        <a:prstGeom prst="rect">
          <a:avLst/>
        </a:prstGeom>
        <a:solidFill>
          <a:schemeClr val="accent2">
            <a:hueOff val="-1468225"/>
            <a:satOff val="6479"/>
            <a:lumOff val="-1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QA testing</a:t>
          </a:r>
          <a:endParaRPr lang="en-US" sz="2700" kern="1200" dirty="0"/>
        </a:p>
      </dsp:txBody>
      <dsp:txXfrm>
        <a:off x="3341340" y="36934"/>
        <a:ext cx="3037581" cy="1822549"/>
      </dsp:txXfrm>
    </dsp:sp>
    <dsp:sp modelId="{140EC8B4-F814-46F8-89FD-ADED6AF511A2}">
      <dsp:nvSpPr>
        <dsp:cNvPr id="0" name=""/>
        <dsp:cNvSpPr/>
      </dsp:nvSpPr>
      <dsp:spPr>
        <a:xfrm>
          <a:off x="6682680" y="36934"/>
          <a:ext cx="3037581" cy="1822549"/>
        </a:xfrm>
        <a:prstGeom prst="rect">
          <a:avLst/>
        </a:prstGeom>
        <a:solidFill>
          <a:schemeClr val="accent2">
            <a:hueOff val="-2936450"/>
            <a:satOff val="12957"/>
            <a:lumOff val="-2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Acceptance Testing</a:t>
          </a:r>
          <a:r>
            <a:rPr lang="en-US" sz="2700" kern="1200" dirty="0"/>
            <a:t> for system requirements</a:t>
          </a:r>
        </a:p>
      </dsp:txBody>
      <dsp:txXfrm>
        <a:off x="6682680" y="36934"/>
        <a:ext cx="3037581" cy="1822549"/>
      </dsp:txXfrm>
    </dsp:sp>
    <dsp:sp modelId="{AB70B07B-4BC0-4DD7-A7B4-C287E14BB1EF}">
      <dsp:nvSpPr>
        <dsp:cNvPr id="0" name=""/>
        <dsp:cNvSpPr/>
      </dsp:nvSpPr>
      <dsp:spPr>
        <a:xfrm>
          <a:off x="0" y="2163241"/>
          <a:ext cx="3037581" cy="1822549"/>
        </a:xfrm>
        <a:prstGeom prst="rect">
          <a:avLst/>
        </a:prstGeom>
        <a:solidFill>
          <a:schemeClr val="accent2">
            <a:hueOff val="-4404675"/>
            <a:satOff val="19436"/>
            <a:lumOff val="-3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Manual UI/UX Testing </a:t>
          </a:r>
          <a:r>
            <a:rPr lang="en-US" sz="2700" kern="1200"/>
            <a:t>with users</a:t>
          </a:r>
        </a:p>
      </dsp:txBody>
      <dsp:txXfrm>
        <a:off x="0" y="2163241"/>
        <a:ext cx="3037581" cy="1822549"/>
      </dsp:txXfrm>
    </dsp:sp>
    <dsp:sp modelId="{55754141-BD37-44A3-AC23-B74B15D9292B}">
      <dsp:nvSpPr>
        <dsp:cNvPr id="0" name=""/>
        <dsp:cNvSpPr/>
      </dsp:nvSpPr>
      <dsp:spPr>
        <a:xfrm>
          <a:off x="3341340" y="2163241"/>
          <a:ext cx="3037581" cy="1822549"/>
        </a:xfrm>
        <a:prstGeom prst="rect">
          <a:avLst/>
        </a:prstGeom>
        <a:solidFill>
          <a:schemeClr val="accent2">
            <a:hueOff val="-5872900"/>
            <a:satOff val="25914"/>
            <a:lumOff val="-4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 for security vulnerabilities</a:t>
          </a:r>
        </a:p>
      </dsp:txBody>
      <dsp:txXfrm>
        <a:off x="3341340" y="2163241"/>
        <a:ext cx="3037581" cy="1822549"/>
      </dsp:txXfrm>
    </dsp:sp>
    <dsp:sp modelId="{C50E3DA5-8965-4327-BBDB-82EFD940BFE2}">
      <dsp:nvSpPr>
        <dsp:cNvPr id="0" name=""/>
        <dsp:cNvSpPr/>
      </dsp:nvSpPr>
      <dsp:spPr>
        <a:xfrm>
          <a:off x="6682680" y="2163241"/>
          <a:ext cx="3037581" cy="1822549"/>
        </a:xfrm>
        <a:prstGeom prst="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Test performance under high user load</a:t>
          </a:r>
        </a:p>
      </dsp:txBody>
      <dsp:txXfrm>
        <a:off x="6682680" y="2163241"/>
        <a:ext cx="3037581" cy="182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6B5E9F6-2AF5-4A92-BB0B-06FF658A3F42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2A27301-80DF-4F52-8ED4-ADF06533B8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898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err="1">
                <a:latin typeface="Calibri"/>
                <a:ea typeface="Calibri"/>
                <a:cs typeface="Calibri"/>
              </a:rPr>
              <a:t>גל</a:t>
            </a:r>
            <a:endParaRPr lang="he-IL" err="1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EC1A8-D720-4D6F-B8AF-44A4AA18AAD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2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6C4D-6AE5-2818-19A1-F575267BD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9539-D295-CF13-12FE-1CE3B343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5B00-9577-6ADB-E103-723C3411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79D7-03C4-20F3-742D-B6CED549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3233-2EA2-4829-6445-D2A39BA8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749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B5DE-31CC-C9C5-9BCB-06F56F9F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7378-23CC-18A4-981A-5B2518B1B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03BB-8CA6-3AA8-C99B-9310C912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73F8-1EA2-13D2-CDF2-F561572D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477FD-CE6B-6A1F-D6CA-6A598814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564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0BBFF-9EF1-FA62-05CC-9B6D6EA86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39B09-CF70-1183-39F2-5C094927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D1ED6-19A3-DD9C-CAFB-EF9FD2DE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E854-B65C-0061-7FA8-1ADF528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834F-A9F7-3961-B677-5C89CAC8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362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3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324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171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3721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891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690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464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17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5722-2CC1-6C1B-D6CE-4388FC2C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026-26E4-26B5-894A-7BBF9D5D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5FCE-DFE9-6949-D1D7-003C53FF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1218-069F-2E3B-1F00-B287789C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DAEB-62F9-E597-3201-BCC23093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02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67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9862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1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AF7A-C86B-7501-5646-AF29B073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0CB0-58BB-7CF4-E7D0-12381870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63DC-B744-C4F7-AB71-396D5B4F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FD35-C457-7131-0D7C-B419680D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E4E0-72D6-1521-1321-DCB93669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39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4B21-C61F-51F0-01D4-F03521E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5B2C-E26E-2F7D-D233-2A30E61F8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FECDE-9A7C-3FA1-6222-21EFF869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6E198-9BDD-F503-A60A-67BC5816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E2A5-B382-7332-9A69-5396A773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4C44-958F-5361-EC83-AC5A15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036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ECD0-9F0F-CF05-0516-42511894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92A8-16C9-1169-25EB-29BFDC39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AF6B-CE3A-3E90-0C60-93BEA8E0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B4E6B-9D8A-0D90-8468-B5D7F029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54DB6-17C4-6007-E324-6121B7CC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F47D8-2A9A-C7BD-1E1B-E78F2F9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CC8BF-06E8-2367-A56F-E88DB07B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2A5A3-C03D-F3A3-E707-B0F8ADA9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34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F3B-B8D0-4191-412C-89A9E63F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664B1-5A0E-066A-D3A3-6F543894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D8E04-6FFE-B008-3F6C-0F793949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B5DCF-AA88-1175-1110-104E6763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20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2C031-4B85-322E-BE58-2471E8F0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EC322-81CC-29FE-D405-252B8C2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2DEA-A28D-0862-873E-8E12E26F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4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50C-21EF-8E9A-5C0D-ECA3439E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8893-EA77-55AC-0637-0851C950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E56FC-76FB-8139-CDE3-05DC24CD9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56FF8-072F-F39B-EDFA-9D03F1C5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2AD08-6366-FBE9-8D95-D7F4ED7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79AE-8C70-722A-09F1-343A165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71A9-DB0C-CBE6-8BE3-A903EDB9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B2149-6CD6-9213-81A1-A392B068D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59B25-D95F-FB73-D150-2117E1CF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94434-47AE-3A4D-C371-D3046A23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D8145-7EA8-58CB-B2B4-DAAD1902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535DE-858C-DEC0-C946-F441B4FB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35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84888-AE22-7EFC-A60D-20CD410B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B3ED-9295-2F4C-3FF7-CE1067EF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9D22-BC29-5D43-A169-74DF43F07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830B-A33E-2DD9-443B-ADEE057AF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6D4-9FD5-B5BC-50ED-806B335B7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46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C9743E-B57B-0844-AB41-8176AE8D863F}" type="datetimeFigureOut">
              <a:rPr lang="en-IL" smtClean="0"/>
              <a:t>11/25/2024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olyuval@post.bgu.ac.il" TargetMode="External"/><Relationship Id="rId2" Type="http://schemas.openxmlformats.org/officeDocument/2006/relationships/hyperlink" Target="mailto:kopansev@post.bgu.ac.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benbapel@post.bgu.ac.il" TargetMode="External"/><Relationship Id="rId4" Type="http://schemas.openxmlformats.org/officeDocument/2006/relationships/hyperlink" Target="mailto:ronfr@post.bgu.ac.i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riel.orbach@user1st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C5FA62-C095-E0FA-B574-15C0BAAE7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19859"/>
            <a:ext cx="9144000" cy="1655762"/>
          </a:xfrm>
        </p:spPr>
        <p:txBody>
          <a:bodyPr>
            <a:normAutofit lnSpcReduction="10000"/>
          </a:bodyPr>
          <a:lstStyle/>
          <a:p>
            <a:endParaRPr lang="en-IL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Software Engineering</a:t>
            </a: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Faculty of E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</a:t>
            </a:r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gineering</a:t>
            </a:r>
          </a:p>
          <a:p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Ben G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</a:t>
            </a:r>
            <a:r>
              <a:rPr lang="en-IL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rion University of the Negev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7EACB40-EC39-37DD-0E5D-BB6D292CABFF}"/>
              </a:ext>
            </a:extLst>
          </p:cNvPr>
          <p:cNvSpPr/>
          <p:nvPr/>
        </p:nvSpPr>
        <p:spPr>
          <a:xfrm>
            <a:off x="3077857" y="630056"/>
            <a:ext cx="60362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MarketingGuru</a:t>
            </a:r>
            <a:endParaRPr lang="he-IL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344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55A7-93E3-343E-63F1-CD7019C8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E4D1D7A9-27C5-71D3-F1CB-BB03E372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" y="1330616"/>
            <a:ext cx="10662406" cy="5389361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48712178-FE13-5BC7-4000-2294723A7768}"/>
              </a:ext>
            </a:extLst>
          </p:cNvPr>
          <p:cNvSpPr/>
          <p:nvPr/>
        </p:nvSpPr>
        <p:spPr>
          <a:xfrm>
            <a:off x="4051337" y="333123"/>
            <a:ext cx="40893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MarketingGuru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583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168E-1914-F387-F651-81FCD959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DF97C23F-59E8-93F9-AE4F-2975047E4C3F}"/>
              </a:ext>
            </a:extLst>
          </p:cNvPr>
          <p:cNvSpPr/>
          <p:nvPr/>
        </p:nvSpPr>
        <p:spPr>
          <a:xfrm>
            <a:off x="4051337" y="333123"/>
            <a:ext cx="40893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MarketingGuru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BEAF689-6CE5-2B8D-8F20-984E9B83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86" y="1310137"/>
            <a:ext cx="7221028" cy="47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6C38D-B669-7A16-D6F6-8EE156DBB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05754427-0B57-0D19-5F20-CD70B24A53C1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8056A5-5539-F5D9-F04A-0B84D184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50" y="679652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Detailed Design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A2E8ECB-4DD7-092F-1E43-F016F6F9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84" y="8534"/>
            <a:ext cx="6689315" cy="68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C414-DEF7-7079-0294-861A9C1E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F2507DD6-70EB-5A76-7653-8BAB78D7267C}"/>
              </a:ext>
            </a:extLst>
          </p:cNvPr>
          <p:cNvSpPr/>
          <p:nvPr/>
        </p:nvSpPr>
        <p:spPr>
          <a:xfrm>
            <a:off x="4173160" y="255105"/>
            <a:ext cx="4940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does it work?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7E85AD0-FA02-7138-D538-E92C2732F8A4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73B218-22B6-4301-606D-0CCEA581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50" y="679652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Campaign Posting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0665621-A782-7522-0427-9C9F41859B72}"/>
              </a:ext>
            </a:extLst>
          </p:cNvPr>
          <p:cNvSpPr txBox="1"/>
          <p:nvPr/>
        </p:nvSpPr>
        <p:spPr>
          <a:xfrm>
            <a:off x="5236234" y="1613140"/>
            <a:ext cx="52707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Peleg drawing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310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DDED-209E-07FD-3289-2671138A7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7AC7BA10-100C-BE6E-5C35-E4804D7BC9AE}"/>
              </a:ext>
            </a:extLst>
          </p:cNvPr>
          <p:cNvSpPr/>
          <p:nvPr/>
        </p:nvSpPr>
        <p:spPr>
          <a:xfrm>
            <a:off x="4173160" y="255105"/>
            <a:ext cx="4940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does it work?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A0F7F4-DFC1-1C7F-0F3E-A9B0F611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10" y="1164120"/>
            <a:ext cx="771525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85CE33D1-0051-D500-16D2-A49C58705F1C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D73CF7-9D30-F0FE-1235-CE5AC615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50" y="679652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Landing Page System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558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2DE01-2CFB-2D53-632A-89E4A1BE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>
            <a:extLst>
              <a:ext uri="{FF2B5EF4-FFF2-40B4-BE49-F238E27FC236}">
                <a16:creationId xmlns:a16="http://schemas.microsoft.com/office/drawing/2014/main" id="{ED186F9C-EFD6-FDBA-4C1D-09E115BAFB6E}"/>
              </a:ext>
            </a:extLst>
          </p:cNvPr>
          <p:cNvSpPr/>
          <p:nvPr/>
        </p:nvSpPr>
        <p:spPr>
          <a:xfrm>
            <a:off x="4173160" y="255105"/>
            <a:ext cx="494084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does it work?</a:t>
            </a:r>
            <a:endParaRPr lang="he-IL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1EB2663-BFCE-2ED3-3F58-27282861D933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D5B3AD-2FAB-5F65-21B1-091362AC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50" y="679652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ICP Detection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581CDF1-DA8E-A217-6FEE-999D87F1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0" y="1086102"/>
            <a:ext cx="6819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5A85-68D7-AD1A-99C6-612AE65F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D87F-341B-8B7A-2663-BA268EF0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77267" cy="988004"/>
          </a:xfrm>
        </p:spPr>
        <p:txBody>
          <a:bodyPr>
            <a:normAutofit/>
          </a:bodyPr>
          <a:lstStyle/>
          <a:p>
            <a:pPr algn="ctr"/>
            <a: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Risk Assesment </a:t>
            </a:r>
          </a:p>
        </p:txBody>
      </p:sp>
      <p:pic>
        <p:nvPicPr>
          <p:cNvPr id="4" name="Picture 2" descr="תמונה שמכילה טקסט, תרשים, קו, צילום מסך&#10;&#10;התיאור נוצר באופן אוטומטי">
            <a:extLst>
              <a:ext uri="{FF2B5EF4-FFF2-40B4-BE49-F238E27FC236}">
                <a16:creationId xmlns:a16="http://schemas.microsoft.com/office/drawing/2014/main" id="{7CFDCB95-3D31-ECC8-3EEC-16FE0E13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" y="988004"/>
            <a:ext cx="11282682" cy="58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04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91A3A-07B3-8B4A-D306-5748F60A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21F5-3177-A799-0B02-F4393C45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77267" cy="988004"/>
          </a:xfrm>
        </p:spPr>
        <p:txBody>
          <a:bodyPr>
            <a:normAutofit/>
          </a:bodyPr>
          <a:lstStyle/>
          <a:p>
            <a:pPr algn="ctr"/>
            <a:r>
              <a:rPr lang="en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Risk Assesment </a:t>
            </a: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8960FB63-1E35-702A-A331-DD951070E1A9}"/>
              </a:ext>
            </a:extLst>
          </p:cNvPr>
          <p:cNvGraphicFramePr>
            <a:graphicFrameLocks noGrp="1"/>
          </p:cNvGraphicFramePr>
          <p:nvPr/>
        </p:nvGraphicFramePr>
        <p:xfrm>
          <a:off x="186022" y="988004"/>
          <a:ext cx="11819956" cy="5573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589">
                  <a:extLst>
                    <a:ext uri="{9D8B030D-6E8A-4147-A177-3AD203B41FA5}">
                      <a16:colId xmlns:a16="http://schemas.microsoft.com/office/drawing/2014/main" val="3024501640"/>
                    </a:ext>
                  </a:extLst>
                </a:gridCol>
                <a:gridCol w="2381529">
                  <a:extLst>
                    <a:ext uri="{9D8B030D-6E8A-4147-A177-3AD203B41FA5}">
                      <a16:colId xmlns:a16="http://schemas.microsoft.com/office/drawing/2014/main" val="3029146599"/>
                    </a:ext>
                  </a:extLst>
                </a:gridCol>
                <a:gridCol w="7469838">
                  <a:extLst>
                    <a:ext uri="{9D8B030D-6E8A-4147-A177-3AD203B41FA5}">
                      <a16:colId xmlns:a16="http://schemas.microsoft.com/office/drawing/2014/main" val="1317312403"/>
                    </a:ext>
                  </a:extLst>
                </a:gridCol>
              </a:tblGrid>
              <a:tr h="505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Risk 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Risk 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Mitigation Strategy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50111"/>
                  </a:ext>
                </a:extLst>
              </a:tr>
              <a:tr h="3744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Integration for Cross-Platform Posting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Difficulty in implementing simultaneous posting across LinkedIn, Meta, and Google.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each platform individually in the PoC to resolve compatibility issues before full integration. 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050572"/>
                  </a:ext>
                </a:extLst>
              </a:tr>
              <a:tr h="251187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platform-specific API calls and logging responses.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36464"/>
                  </a:ext>
                </a:extLst>
              </a:tr>
              <a:tr h="270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 Retrieval Challenges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Difficulty in retrieving data from LinkedIn, Meta, Google Analytics, and other sources.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Establish connections to each source in the PoC to confirm data access and permissions. 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914278"/>
                  </a:ext>
                </a:extLst>
              </a:tr>
              <a:tr h="27079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API response verification for each source and error handling for permission issues.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91876"/>
                  </a:ext>
                </a:extLst>
              </a:tr>
              <a:tr h="3744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 Presentation and Visualization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Difficulty in presenting data clearly for marketing teams, especially using Looker.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Create basic Looker visualizations in the PoC; gather feedback to refine dashboard functionality.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575791"/>
                  </a:ext>
                </a:extLst>
              </a:tr>
              <a:tr h="27079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sample data visualizations and feedback from end-users on usability and clarity.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530899"/>
                  </a:ext>
                </a:extLst>
              </a:tr>
              <a:tr h="497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 Privacy and Security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Risk of handling personal user information securely.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Set up basic encryption and access controls in the PoC; test role-based permissions, third-party authentication mechanism (</a:t>
                      </a:r>
                      <a:r>
                        <a:rPr lang="en-US" sz="1400" u="none" strike="noStrike" dirty="0" err="1">
                          <a:effectLst/>
                        </a:rPr>
                        <a:t>googleAuth</a:t>
                      </a:r>
                      <a:r>
                        <a:rPr lang="en-US" sz="1400" u="none" strike="noStrike" dirty="0">
                          <a:effectLst/>
                        </a:rPr>
                        <a:t>,  Facebook Login..)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039361"/>
                  </a:ext>
                </a:extLst>
              </a:tr>
              <a:tr h="37444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simulated access attempts by different roles and check for unauthorized data access attempts.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509354"/>
                  </a:ext>
                </a:extLst>
              </a:tr>
              <a:tr h="270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Complexity of Working with </a:t>
                      </a:r>
                      <a:r>
                        <a:rPr lang="en-US" sz="1400" u="none" strike="noStrike" dirty="0" err="1">
                          <a:effectLst/>
                        </a:rPr>
                        <a:t>BigQuery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Learning curve and complexity in setting up </a:t>
                      </a:r>
                      <a:r>
                        <a:rPr lang="en-US" sz="1400" u="none" strike="noStrike" dirty="0" err="1">
                          <a:effectLst/>
                        </a:rPr>
                        <a:t>BigQuery</a:t>
                      </a:r>
                      <a:r>
                        <a:rPr lang="en-US" sz="1400" u="none" strike="noStrike" dirty="0">
                          <a:effectLst/>
                        </a:rPr>
                        <a:t>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Run a small dataset through </a:t>
                      </a:r>
                      <a:r>
                        <a:rPr lang="en-US" sz="1400" u="none" strike="noStrike" dirty="0" err="1">
                          <a:effectLst/>
                        </a:rPr>
                        <a:t>BigQuery</a:t>
                      </a:r>
                      <a:r>
                        <a:rPr lang="en-US" sz="1400" u="none" strike="noStrike" dirty="0">
                          <a:effectLst/>
                        </a:rPr>
                        <a:t> in the PoC; familiarize team with its features. 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237161"/>
                  </a:ext>
                </a:extLst>
              </a:tr>
              <a:tr h="37444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simple queries on sample data to assess performance and data handling efficiency.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448986"/>
                  </a:ext>
                </a:extLst>
              </a:tr>
              <a:tr h="270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Challenges in Identifying ICP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Difficulty in accurately identifying the Ideal Customer Profile (ICP).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ICP detection on sample data; refine methodology iteratively.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173218"/>
                  </a:ext>
                </a:extLst>
              </a:tr>
              <a:tr h="37444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Test using sample customer data, analyzing ICP algorithm accuracy and refining based on results.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084513"/>
                  </a:ext>
                </a:extLst>
              </a:tr>
              <a:tr h="37444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Implementing a </a:t>
                      </a:r>
                      <a:r>
                        <a:rPr lang="en-US" sz="1400" u="none" strike="noStrike" dirty="0" err="1">
                          <a:effectLst/>
                        </a:rPr>
                        <a:t>NoCode</a:t>
                      </a:r>
                      <a:r>
                        <a:rPr lang="en-US" sz="1400" u="none" strike="noStrike" dirty="0">
                          <a:effectLst/>
                        </a:rPr>
                        <a:t> Solution for Landing Pages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Challenges in building a flexible, user-friendly no-code tool for landing page creation.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Develop a basic no-code prototype in the PoC to test functionality and gather user feedback on usability.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586633"/>
                  </a:ext>
                </a:extLst>
              </a:tr>
              <a:tr h="270796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e-IL" sz="1400" u="none" strike="noStrike" dirty="0">
                          <a:effectLst/>
                        </a:rPr>
                        <a:t> </a:t>
                      </a:r>
                      <a:endParaRPr lang="he-I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using sample landing page builds and collect feedback from non-technical users.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4" marR="4154" marT="41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30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95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8593D2-DF43-EF0B-93F3-1075843E3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088673"/>
              </p:ext>
            </p:extLst>
          </p:nvPr>
        </p:nvGraphicFramePr>
        <p:xfrm>
          <a:off x="1023938" y="2012876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D762E5C-DB30-B2F9-F740-17518605A1C2}"/>
              </a:ext>
            </a:extLst>
          </p:cNvPr>
          <p:cNvSpPr txBox="1">
            <a:spLocks/>
          </p:cNvSpPr>
          <p:nvPr/>
        </p:nvSpPr>
        <p:spPr>
          <a:xfrm>
            <a:off x="1705901" y="159617"/>
            <a:ext cx="835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5B9BD5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latin typeface="Calibri Light" panose="020F0302020204030204"/>
              </a:rPr>
              <a:t>Evaluation and Testing Plan</a:t>
            </a:r>
          </a:p>
        </p:txBody>
      </p:sp>
    </p:spTree>
    <p:extLst>
      <p:ext uri="{BB962C8B-B14F-4D97-AF65-F5344CB8AC3E}">
        <p14:creationId xmlns:p14="http://schemas.microsoft.com/office/powerpoint/2010/main" val="301359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8FE6BE40-F333-E82A-99F4-EBBFAD63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072" y="2665562"/>
            <a:ext cx="11767855" cy="3695026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04D8C07-6B7B-5D92-055E-568BBF620952}"/>
              </a:ext>
            </a:extLst>
          </p:cNvPr>
          <p:cNvSpPr/>
          <p:nvPr/>
        </p:nvSpPr>
        <p:spPr>
          <a:xfrm>
            <a:off x="0" y="0"/>
            <a:ext cx="12192000" cy="24326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AAE5A6-2AC6-0A1A-89FC-01B20F42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7" y="0"/>
            <a:ext cx="7408654" cy="2582332"/>
          </a:xfrm>
        </p:spPr>
        <p:txBody>
          <a:bodyPr>
            <a:noAutofit/>
          </a:bodyPr>
          <a:lstStyle/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Timeline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DE756690-1653-9C35-1DFD-769C585ADC17}"/>
              </a:ext>
            </a:extLst>
          </p:cNvPr>
          <p:cNvSpPr/>
          <p:nvPr/>
        </p:nvSpPr>
        <p:spPr>
          <a:xfrm>
            <a:off x="3588589" y="2815245"/>
            <a:ext cx="1820173" cy="2643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8EFB8F93-A5DC-C031-FF70-D82704EF9226}"/>
              </a:ext>
            </a:extLst>
          </p:cNvPr>
          <p:cNvSpPr/>
          <p:nvPr/>
        </p:nvSpPr>
        <p:spPr>
          <a:xfrm>
            <a:off x="3467818" y="5935133"/>
            <a:ext cx="1820173" cy="2643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CDFD2B8-709B-9CC7-1EA2-72EBC3A3E424}"/>
              </a:ext>
            </a:extLst>
          </p:cNvPr>
          <p:cNvSpPr txBox="1"/>
          <p:nvPr/>
        </p:nvSpPr>
        <p:spPr>
          <a:xfrm>
            <a:off x="3657600" y="2815245"/>
            <a:ext cx="175116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Phase 1 complete</a:t>
            </a:r>
            <a:endParaRPr lang="he-I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49B44E4-B324-0B37-22F5-A499CBD14366}"/>
              </a:ext>
            </a:extLst>
          </p:cNvPr>
          <p:cNvSpPr txBox="1"/>
          <p:nvPr/>
        </p:nvSpPr>
        <p:spPr>
          <a:xfrm>
            <a:off x="3657600" y="5915881"/>
            <a:ext cx="175116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Phase 2 start </a:t>
            </a:r>
            <a:endParaRPr lang="he-IL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44C57BFA-1C12-FCB2-E919-207978E69E2C}"/>
              </a:ext>
            </a:extLst>
          </p:cNvPr>
          <p:cNvSpPr/>
          <p:nvPr/>
        </p:nvSpPr>
        <p:spPr>
          <a:xfrm rot="10984924">
            <a:off x="3190893" y="4408342"/>
            <a:ext cx="553849" cy="865547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B6F4544-6E48-10E2-3CB8-40C6CF2265F6}"/>
              </a:ext>
            </a:extLst>
          </p:cNvPr>
          <p:cNvSpPr txBox="1"/>
          <p:nvPr/>
        </p:nvSpPr>
        <p:spPr>
          <a:xfrm>
            <a:off x="2719291" y="4697649"/>
            <a:ext cx="93830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here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5988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F6078D3-65AA-F72B-F37F-D9B00B839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89552"/>
              </p:ext>
            </p:extLst>
          </p:nvPr>
        </p:nvGraphicFramePr>
        <p:xfrm>
          <a:off x="892809" y="3465923"/>
          <a:ext cx="10406380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81276">
                  <a:extLst>
                    <a:ext uri="{9D8B030D-6E8A-4147-A177-3AD203B41FA5}">
                      <a16:colId xmlns:a16="http://schemas.microsoft.com/office/drawing/2014/main" val="1301077502"/>
                    </a:ext>
                  </a:extLst>
                </a:gridCol>
                <a:gridCol w="2081276">
                  <a:extLst>
                    <a:ext uri="{9D8B030D-6E8A-4147-A177-3AD203B41FA5}">
                      <a16:colId xmlns:a16="http://schemas.microsoft.com/office/drawing/2014/main" val="880678584"/>
                    </a:ext>
                  </a:extLst>
                </a:gridCol>
                <a:gridCol w="2766696">
                  <a:extLst>
                    <a:ext uri="{9D8B030D-6E8A-4147-A177-3AD203B41FA5}">
                      <a16:colId xmlns:a16="http://schemas.microsoft.com/office/drawing/2014/main" val="2389802636"/>
                    </a:ext>
                  </a:extLst>
                </a:gridCol>
                <a:gridCol w="1669076">
                  <a:extLst>
                    <a:ext uri="{9D8B030D-6E8A-4147-A177-3AD203B41FA5}">
                      <a16:colId xmlns:a16="http://schemas.microsoft.com/office/drawing/2014/main" val="4014467268"/>
                    </a:ext>
                  </a:extLst>
                </a:gridCol>
                <a:gridCol w="1808056">
                  <a:extLst>
                    <a:ext uri="{9D8B030D-6E8A-4147-A177-3AD203B41FA5}">
                      <a16:colId xmlns:a16="http://schemas.microsoft.com/office/drawing/2014/main" val="2208080845"/>
                    </a:ext>
                  </a:extLst>
                </a:gridCol>
              </a:tblGrid>
              <a:tr h="356870"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dirty="0">
                          <a:solidFill>
                            <a:schemeClr val="accent1"/>
                          </a:solidFill>
                        </a:rPr>
                        <a:t>Signature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13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Evyatar Kopans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209130335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kopansev@post.bgu.ac.il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‏ </a:t>
                      </a:r>
                      <a:endParaRPr lang="en-JM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052-790-3414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746224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Yuval Goldstein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208668442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golyuval@post.bgu.ac.il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JM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052-725-2886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93662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Ron Franco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206556045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ronfr@post.bgu.ac.il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055-954-2077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01699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Peleg Ben Barak</a:t>
                      </a:r>
                      <a:endParaRPr lang="en-JM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dirty="0">
                          <a:solidFill>
                            <a:schemeClr val="tx1"/>
                          </a:solidFill>
                        </a:rPr>
                        <a:t>207233560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benbapel@post.bgu.ac.il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050-679-2401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9886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0B786B7-66D4-373C-D39E-F18EFC86F958}"/>
              </a:ext>
            </a:extLst>
          </p:cNvPr>
          <p:cNvSpPr txBox="1">
            <a:spLocks/>
          </p:cNvSpPr>
          <p:nvPr/>
        </p:nvSpPr>
        <p:spPr>
          <a:xfrm>
            <a:off x="2595561" y="532872"/>
            <a:ext cx="7000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</a:t>
            </a:r>
            <a:r>
              <a:rPr lang="en-JM" sz="7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eam</a:t>
            </a:r>
            <a:r>
              <a:rPr lang="en-JM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Details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AFF5D-450F-05B7-F19C-5096AC23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2</a:t>
            </a:fld>
            <a:endParaRPr lang="en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77743AA-C2BE-EF56-A00B-79B83D65CA19}"/>
              </a:ext>
            </a:extLst>
          </p:cNvPr>
          <p:cNvSpPr txBox="1"/>
          <p:nvPr/>
        </p:nvSpPr>
        <p:spPr>
          <a:xfrm>
            <a:off x="1210733" y="609600"/>
            <a:ext cx="1727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4" name="תמונה 13" descr="תמונה שמכילה טקסט, גרפיקה, גופן, לוגו&#10;&#10;התיאור נוצר באופן אוטומטי">
            <a:extLst>
              <a:ext uri="{FF2B5EF4-FFF2-40B4-BE49-F238E27FC236}">
                <a16:creationId xmlns:a16="http://schemas.microsoft.com/office/drawing/2014/main" id="{24DD72CC-889D-6D3C-8DEB-AEFD7CCEA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6" y="355605"/>
            <a:ext cx="2596208" cy="259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074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7915-CC19-1276-FBA9-6CA0EEBB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0" y="918897"/>
            <a:ext cx="68156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User1st’s</a:t>
            </a:r>
            <a:r>
              <a:rPr lang="en-IL" sz="2400" dirty="0"/>
              <a:t> Representative</a:t>
            </a:r>
            <a:r>
              <a:rPr lang="en-US" sz="2400" dirty="0"/>
              <a:t>: </a:t>
            </a:r>
            <a:r>
              <a:rPr lang="en-IL" sz="2400" b="1" dirty="0"/>
              <a:t>Ariel Orbach</a:t>
            </a:r>
          </a:p>
          <a:p>
            <a:pPr lvl="1"/>
            <a:r>
              <a:rPr lang="en-IL" sz="2000" dirty="0"/>
              <a:t>Role: Co-Founder CTO</a:t>
            </a:r>
          </a:p>
          <a:p>
            <a:pPr lvl="1"/>
            <a:r>
              <a:rPr lang="en-IL" sz="2000" dirty="0"/>
              <a:t>Email: </a:t>
            </a:r>
            <a:r>
              <a:rPr lang="en-IL" sz="2000" dirty="0">
                <a:hlinkClick r:id="rId2"/>
              </a:rPr>
              <a:t>ariel.orbach@user1st.com</a:t>
            </a:r>
            <a:r>
              <a:rPr lang="en-IL" sz="2000" dirty="0"/>
              <a:t> </a:t>
            </a:r>
          </a:p>
          <a:p>
            <a:pPr lvl="1"/>
            <a:r>
              <a:rPr lang="en-IL" sz="2000" dirty="0"/>
              <a:t>Phone: Number +972-(0)5203000970</a:t>
            </a:r>
          </a:p>
          <a:p>
            <a:pPr lvl="1"/>
            <a:r>
              <a:rPr lang="en-IL" sz="2000" dirty="0"/>
              <a:t>Address: </a:t>
            </a:r>
            <a:r>
              <a:rPr lang="en-US" sz="2000" dirty="0"/>
              <a:t>Azrieli Sarona Tower - </a:t>
            </a:r>
            <a:r>
              <a:rPr lang="en-US" sz="2000" dirty="0" err="1"/>
              <a:t>Derech</a:t>
            </a:r>
            <a:r>
              <a:rPr lang="en-US" sz="2000" dirty="0"/>
              <a:t> Menachem Begin 121, Tel Aviv-Yafo</a:t>
            </a:r>
          </a:p>
          <a:p>
            <a:pPr algn="just"/>
            <a:r>
              <a:rPr lang="en-US" sz="2000" dirty="0"/>
              <a:t>Other advisors will also be appointed for specific purposes such as: </a:t>
            </a:r>
            <a:r>
              <a:rPr lang="en-IL" sz="2000" dirty="0"/>
              <a:t>CMO, Product</a:t>
            </a:r>
            <a:r>
              <a:rPr lang="en-US" sz="2000" dirty="0"/>
              <a:t> Department</a:t>
            </a:r>
            <a:r>
              <a:rPr lang="en-IL" sz="2000" dirty="0"/>
              <a:t>, Compliance, Backend &amp; Frontend arc</a:t>
            </a:r>
            <a:r>
              <a:rPr lang="en-US" sz="2000" dirty="0"/>
              <a:t>h</a:t>
            </a:r>
            <a:r>
              <a:rPr lang="en-IL" sz="2000" dirty="0"/>
              <a:t>itect</a:t>
            </a:r>
            <a:r>
              <a:rPr lang="en-US" sz="2000" dirty="0"/>
              <a:t>s</a:t>
            </a:r>
            <a:r>
              <a:rPr lang="en-IL" sz="2000" dirty="0"/>
              <a:t>,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infrastructure</a:t>
            </a:r>
            <a:r>
              <a:rPr lang="en-IL" sz="2000" dirty="0"/>
              <a:t> / DevOps / SRE / Data / Sales)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11043A8-8D0E-E3E6-BF5E-C4E7482B6956}"/>
              </a:ext>
            </a:extLst>
          </p:cNvPr>
          <p:cNvSpPr/>
          <p:nvPr/>
        </p:nvSpPr>
        <p:spPr>
          <a:xfrm>
            <a:off x="-1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204B4-D4B4-2EFB-0BE5-AE99EFDBA163}"/>
              </a:ext>
            </a:extLst>
          </p:cNvPr>
          <p:cNvSpPr txBox="1">
            <a:spLocks/>
          </p:cNvSpPr>
          <p:nvPr/>
        </p:nvSpPr>
        <p:spPr>
          <a:xfrm>
            <a:off x="143932" y="-113242"/>
            <a:ext cx="4089401" cy="3207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Customer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User1st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509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4AFCA55F-DC5F-52E1-FD9F-A01C2F7A2D67}"/>
              </a:ext>
            </a:extLst>
          </p:cNvPr>
          <p:cNvSpPr/>
          <p:nvPr/>
        </p:nvSpPr>
        <p:spPr>
          <a:xfrm>
            <a:off x="0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053F-14CA-E694-9B80-E95BE89E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1" y="956101"/>
            <a:ext cx="7119188" cy="4859169"/>
          </a:xfrm>
        </p:spPr>
        <p:txBody>
          <a:bodyPr>
            <a:normAutofit/>
          </a:bodyPr>
          <a:lstStyle/>
          <a:p>
            <a:pPr algn="just" rtl="0">
              <a:spcAft>
                <a:spcPts val="80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"Without data, you're just another person with an opinion."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– William E. Deming.</a:t>
            </a:r>
            <a:endParaRPr lang="en-US" sz="1400" i="1" u="none" strike="noStrik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 rtl="0"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concept of an Ideal Customer Profile (ICP) has been a cornerstone of marketing for decades. Basically, it's the answer to the question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"Who will buy my product/ services?".</a:t>
            </a:r>
          </a:p>
          <a:p>
            <a:pPr algn="just" rtl="0"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today’s competitive world, where sales are as essential to companies as air is to life, data-driven methods have revolutionized marketing, transforming it into a precise, measurable, and highly impactful discipline. These advances allow businesses not only to understand their customers better but also to craft strategies that resonate deeply and deliver tangible results.</a:t>
            </a:r>
            <a:endParaRPr lang="en-US" sz="1400" b="0" dirty="0">
              <a:effectLst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Because at the end of the day, every company is a marketing company.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Whether you sell software, shoes, or services, success depends on how well you understand your customers and meet their needs.</a:t>
            </a:r>
            <a:br>
              <a:rPr lang="en-US" sz="1400" dirty="0"/>
            </a:br>
            <a:endParaRPr lang="en-IL" sz="2000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AE558C26-CB6C-54E7-A932-10F4A29C0828}"/>
              </a:ext>
            </a:extLst>
          </p:cNvPr>
          <p:cNvSpPr/>
          <p:nvPr/>
        </p:nvSpPr>
        <p:spPr>
          <a:xfrm>
            <a:off x="-321734" y="956101"/>
            <a:ext cx="50207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Introduction</a:t>
            </a:r>
            <a:endParaRPr lang="he-IL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4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E7B3-A44F-C433-7A97-75B785C0E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10-21 at 18.16.10 (1)">
            <a:hlinkClick r:id="" action="ppaction://media"/>
            <a:extLst>
              <a:ext uri="{FF2B5EF4-FFF2-40B4-BE49-F238E27FC236}">
                <a16:creationId xmlns:a16="http://schemas.microsoft.com/office/drawing/2014/main" id="{B20EA097-BC82-49E3-D64F-6308309E1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2059" y="0"/>
            <a:ext cx="4718649" cy="6859517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93F471A-3DB5-C193-6DA4-495245E18AF8}"/>
              </a:ext>
            </a:extLst>
          </p:cNvPr>
          <p:cNvSpPr/>
          <p:nvPr/>
        </p:nvSpPr>
        <p:spPr>
          <a:xfrm>
            <a:off x="87093" y="2136338"/>
            <a:ext cx="541656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“Marketing to everyone”</a:t>
            </a:r>
            <a:b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gets you:</a:t>
            </a:r>
            <a:endParaRPr lang="he-IL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0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D812D0B-24CC-A9AB-B1C5-94E69E76A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51075" y="612845"/>
            <a:ext cx="690832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marketing domain has shifted from </a:t>
            </a:r>
            <a:r>
              <a:rPr kumimoji="0" lang="en-US" altLang="en-I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intuition-based decision-making</a:t>
            </a:r>
            <a:r>
              <a: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I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approaches</a:t>
            </a:r>
            <a:r>
              <a:rPr lang="en-US" altLang="en-IL" sz="2000" b="1" i="1" dirty="0">
                <a:latin typeface="Arial" panose="020B0604020202020204" pitchFamily="34" charset="0"/>
              </a:rPr>
              <a:t>.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b="1" i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IL" sz="3200" b="1" i="1" dirty="0">
                <a:latin typeface="Arial" panose="020B0604020202020204" pitchFamily="34" charset="0"/>
              </a:rPr>
              <a:t>What do we want to achieve?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b="1" i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Enhanced lead generation quality!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Increased customer engagement!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Improved product development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IL" sz="2400" dirty="0">
                <a:latin typeface="Arial" panose="020B0604020202020204" pitchFamily="34" charset="0"/>
              </a:rPr>
              <a:t>   and positioning!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IL" sz="24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IL" sz="2400" dirty="0">
                <a:latin typeface="Arial" panose="020B0604020202020204" pitchFamily="34" charset="0"/>
              </a:rPr>
              <a:t>Search engine optimization!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F3FA-38AB-B3CD-F38D-3C212C58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6</a:t>
            </a:fld>
            <a:endParaRPr lang="en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8FFDA5F-CB92-201D-0839-4DBD5D800E40}"/>
              </a:ext>
            </a:extLst>
          </p:cNvPr>
          <p:cNvSpPr/>
          <p:nvPr/>
        </p:nvSpPr>
        <p:spPr>
          <a:xfrm>
            <a:off x="0" y="0"/>
            <a:ext cx="4377268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4400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19E5F9F-32B7-79BE-7843-D52DEB99E3A4}"/>
              </a:ext>
            </a:extLst>
          </p:cNvPr>
          <p:cNvSpPr/>
          <p:nvPr/>
        </p:nvSpPr>
        <p:spPr>
          <a:xfrm>
            <a:off x="-494262" y="369505"/>
            <a:ext cx="50207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Motivation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37766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66C4720-CE2B-1642-CD69-1DD9B0418A3D}"/>
              </a:ext>
            </a:extLst>
          </p:cNvPr>
          <p:cNvSpPr/>
          <p:nvPr/>
        </p:nvSpPr>
        <p:spPr>
          <a:xfrm>
            <a:off x="0" y="0"/>
            <a:ext cx="437726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8667-1017-D186-3777-381108A2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670983"/>
            <a:ext cx="3412065" cy="2411942"/>
          </a:xfrm>
        </p:spPr>
        <p:txBody>
          <a:bodyPr>
            <a:normAutofit/>
          </a:bodyPr>
          <a:lstStyle/>
          <a:p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</a:t>
            </a:r>
            <a:b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solution</a:t>
            </a:r>
            <a:endParaRPr lang="en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8901-CC71-1857-FA37-870A5FD9C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268" y="1876954"/>
            <a:ext cx="7459133" cy="373021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A Data-Driven Marketing Intelligence Platform, called “</a:t>
            </a:r>
            <a:r>
              <a:rPr lang="en-US" dirty="0" err="1">
                <a:solidFill>
                  <a:schemeClr val="accent1"/>
                </a:solidFill>
              </a:rPr>
              <a:t>MarketingGuru</a:t>
            </a:r>
            <a:r>
              <a:rPr lang="en-US" dirty="0">
                <a:solidFill>
                  <a:schemeClr val="accent1"/>
                </a:solidFill>
              </a:rPr>
              <a:t>”!</a:t>
            </a:r>
          </a:p>
          <a:p>
            <a:pPr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/>
              <a:t>Our system aims to solve the problems of intuition-based approaches by gathering and analyzing important user data (Lead Analysis) in Order to assemble an accurate ICP.</a:t>
            </a:r>
          </a:p>
        </p:txBody>
      </p:sp>
    </p:spTree>
    <p:extLst>
      <p:ext uri="{BB962C8B-B14F-4D97-AF65-F5344CB8AC3E}">
        <p14:creationId xmlns:p14="http://schemas.microsoft.com/office/powerpoint/2010/main" val="15811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DE48-05AA-751F-B069-40A6DFF5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DD3EBF7-E578-DA06-AD5C-D49B4413D55C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60352-2C3E-CDDC-2C77-187F7B1C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983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Functional Requirements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CE58242-7881-0DDE-1F31-85CDDF7C86F3}"/>
              </a:ext>
            </a:extLst>
          </p:cNvPr>
          <p:cNvSpPr txBox="1"/>
          <p:nvPr/>
        </p:nvSpPr>
        <p:spPr>
          <a:xfrm>
            <a:off x="4209562" y="1704852"/>
            <a:ext cx="7870745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 fontAlgn="base"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Integration for Cross-Platform Posting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/>
            </a:pPr>
            <a:endParaRPr lang="en-US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Landing Pages System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indent="-342900" algn="just" fontAlgn="base">
              <a:buFont typeface="+mj-lt"/>
              <a:buAutoNum type="arabicPeriod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indent="-3429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Data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Retrieval</a:t>
            </a:r>
          </a:p>
          <a:p>
            <a:pPr indent="-342900" algn="just" fontAlgn="base">
              <a:buFont typeface="+mj-lt"/>
              <a:buAutoNum type="arabicPeriod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indent="-3429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Data Visualization</a:t>
            </a:r>
          </a:p>
          <a:p>
            <a:pPr indent="-342900" algn="just" fontAlgn="base">
              <a:buFont typeface="+mj-lt"/>
              <a:buAutoNum type="arabicPeriod"/>
            </a:pP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indent="-342900" algn="just" fontAlgn="base"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Campaign Performance Tracking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– measuring success of a campaign by               metrics such as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CPC, CPL, MQL, SQL Tracking and Cost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 Customer</a:t>
            </a:r>
          </a:p>
          <a:p>
            <a:pPr algn="just" fontAlgn="base"/>
            <a:endParaRPr lang="en-US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   Data Privacy and Security</a:t>
            </a:r>
          </a:p>
          <a:p>
            <a:pPr algn="just" fontAlgn="base"/>
            <a:endParaRPr lang="en-US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fontAlgn="base"/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577D-DA3F-E330-0236-73B64CDA50E9}"/>
              </a:ext>
            </a:extLst>
          </p:cNvPr>
          <p:cNvSpPr txBox="1"/>
          <p:nvPr/>
        </p:nvSpPr>
        <p:spPr>
          <a:xfrm>
            <a:off x="4209562" y="908093"/>
            <a:ext cx="405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Alpha version implementation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6077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9CE06-320D-F8C9-8240-8592C6FAE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743283C-11FF-2AFB-DE90-863E3E6B9FB2}"/>
              </a:ext>
            </a:extLst>
          </p:cNvPr>
          <p:cNvSpPr/>
          <p:nvPr/>
        </p:nvSpPr>
        <p:spPr>
          <a:xfrm>
            <a:off x="0" y="0"/>
            <a:ext cx="404706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C65B2-AFA9-ACE3-0E42-DE6C46E9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983"/>
            <a:ext cx="4047067" cy="2411942"/>
          </a:xfrm>
        </p:spPr>
        <p:txBody>
          <a:bodyPr>
            <a:no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Functional Requirements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4F3F099-EDA2-BBA8-5424-6122A3E6EF5C}"/>
              </a:ext>
            </a:extLst>
          </p:cNvPr>
          <p:cNvSpPr txBox="1"/>
          <p:nvPr/>
        </p:nvSpPr>
        <p:spPr>
          <a:xfrm>
            <a:off x="4209562" y="1641789"/>
            <a:ext cx="7870745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Customer Profiling - Heuristic Definition, Lead Scoring.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Campaign Performance Tracking - Funnel Visualization, Customer Insights in Dashboard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Use an AI model with all our collected data to grant the lead Score for each user.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ROI analysis and stopping point calc per campaign (online algorithms – check).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6A4AA-965D-55E9-C8BA-465C9774880B}"/>
              </a:ext>
            </a:extLst>
          </p:cNvPr>
          <p:cNvSpPr txBox="1"/>
          <p:nvPr/>
        </p:nvSpPr>
        <p:spPr>
          <a:xfrm>
            <a:off x="4209562" y="1272457"/>
            <a:ext cx="17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Extension points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1091619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14552</TotalTime>
  <Words>930</Words>
  <Application>Microsoft Office PowerPoint</Application>
  <PresentationFormat>מסך רחב</PresentationFormat>
  <Paragraphs>137</Paragraphs>
  <Slides>19</Slides>
  <Notes>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19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Google Sans</vt:lpstr>
      <vt:lpstr>Tw Cen MT</vt:lpstr>
      <vt:lpstr>Tw Cen MT Condensed</vt:lpstr>
      <vt:lpstr>Wingdings 3</vt:lpstr>
      <vt:lpstr>Office Theme</vt:lpstr>
      <vt:lpstr>Integral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Our  solution</vt:lpstr>
      <vt:lpstr>Functional Requirements</vt:lpstr>
      <vt:lpstr>Functional Requirements</vt:lpstr>
      <vt:lpstr>מצגת של PowerPoint‏</vt:lpstr>
      <vt:lpstr>מצגת של PowerPoint‏</vt:lpstr>
      <vt:lpstr>Detailed Design</vt:lpstr>
      <vt:lpstr>Campaign Posting</vt:lpstr>
      <vt:lpstr>Landing Page System</vt:lpstr>
      <vt:lpstr>ICP Detection</vt:lpstr>
      <vt:lpstr>Risk Assesment </vt:lpstr>
      <vt:lpstr>Risk Assesment </vt:lpstr>
      <vt:lpstr>מצגת של PowerPoint‏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רוברט מושקוביץ'</dc:creator>
  <cp:lastModifiedBy>Evyatar Kopans</cp:lastModifiedBy>
  <cp:revision>60</cp:revision>
  <dcterms:created xsi:type="dcterms:W3CDTF">2023-06-18T12:05:44Z</dcterms:created>
  <dcterms:modified xsi:type="dcterms:W3CDTF">2024-11-25T18:04:43Z</dcterms:modified>
</cp:coreProperties>
</file>